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7" r:id="rId2"/>
    <p:sldId id="321" r:id="rId3"/>
    <p:sldId id="322" r:id="rId4"/>
    <p:sldId id="316" r:id="rId5"/>
    <p:sldId id="306" r:id="rId6"/>
    <p:sldId id="308" r:id="rId7"/>
    <p:sldId id="315" r:id="rId8"/>
    <p:sldId id="314" r:id="rId9"/>
    <p:sldId id="310" r:id="rId10"/>
    <p:sldId id="311" r:id="rId11"/>
    <p:sldId id="313" r:id="rId12"/>
    <p:sldId id="312" r:id="rId13"/>
    <p:sldId id="319" r:id="rId14"/>
    <p:sldId id="326" r:id="rId15"/>
    <p:sldId id="327" r:id="rId16"/>
    <p:sldId id="328" r:id="rId17"/>
    <p:sldId id="329" r:id="rId18"/>
    <p:sldId id="324" r:id="rId19"/>
    <p:sldId id="330" r:id="rId20"/>
    <p:sldId id="331" r:id="rId21"/>
    <p:sldId id="334" r:id="rId22"/>
    <p:sldId id="320" r:id="rId23"/>
    <p:sldId id="335" r:id="rId24"/>
    <p:sldId id="336" r:id="rId25"/>
    <p:sldId id="333" r:id="rId26"/>
    <p:sldId id="33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660"/>
  </p:normalViewPr>
  <p:slideViewPr>
    <p:cSldViewPr snapToGrid="0">
      <p:cViewPr varScale="1">
        <p:scale>
          <a:sx n="85" d="100"/>
          <a:sy n="85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16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77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04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9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88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8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0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22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42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7267A6-8C1A-4220-847A-24912F63A6C8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303E21C-1BC2-4EB7-8B4A-D29C698A7570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6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thet.or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232919" y="5828057"/>
            <a:ext cx="47964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Module </a:t>
            </a:r>
            <a:r>
              <a:rPr lang="en-GB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279 </a:t>
            </a: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GB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Medical </a:t>
            </a:r>
            <a:r>
              <a:rPr lang="en-GB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 </a:t>
            </a:r>
            <a:r>
              <a:rPr lang="en-GB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GB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232919" y="5472254"/>
            <a:ext cx="532555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C18.7  Maintaining Laboratory Equipment</a:t>
            </a:r>
            <a:endParaRPr lang="en-GB" b="1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6223394" y="5032662"/>
            <a:ext cx="5333606" cy="424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18.7.2  Maintain microscopes</a:t>
            </a:r>
            <a:endParaRPr lang="en-GB" sz="18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2" name="Rechthoek 11"/>
          <p:cNvSpPr/>
          <p:nvPr/>
        </p:nvSpPr>
        <p:spPr>
          <a:xfrm>
            <a:off x="476250" y="1825536"/>
            <a:ext cx="3248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principles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operation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troubleshooting 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preventive maintenance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performance monitoring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9" r="8339" b="7349"/>
          <a:stretch/>
        </p:blipFill>
        <p:spPr>
          <a:xfrm>
            <a:off x="4156085" y="1751665"/>
            <a:ext cx="2432458" cy="1810989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6223394" y="4666453"/>
            <a:ext cx="5714606" cy="424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18.7.12  Maintain </a:t>
            </a:r>
            <a:r>
              <a:rPr lang="en-GB" sz="18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centrifuges and </a:t>
            </a:r>
            <a:r>
              <a:rPr lang="en-GB" sz="18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incubators</a:t>
            </a:r>
            <a:endParaRPr lang="en-GB" sz="18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://www.hettweb.com/images/mikro-1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3904" y="1532514"/>
            <a:ext cx="1571812" cy="23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789" y="1437373"/>
            <a:ext cx="2429722" cy="225365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814" y="4307535"/>
            <a:ext cx="1967500" cy="19675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4634978"/>
            <a:ext cx="2170227" cy="1519159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6194902" y="4332656"/>
            <a:ext cx="5968606" cy="424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18.7.13  Maintain </a:t>
            </a:r>
            <a:r>
              <a:rPr lang="en-GB" sz="18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vortex mixer, roller, water bath and block </a:t>
            </a:r>
            <a:r>
              <a:rPr lang="en-GB" sz="18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heater</a:t>
            </a:r>
            <a:endParaRPr lang="en-GB" sz="18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476249" y="366837"/>
            <a:ext cx="6196925" cy="774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GB" sz="4400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Microscope: Construction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0" y="6505336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</a:t>
            </a:r>
            <a:endParaRPr lang="en-GB" sz="1200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576733" y="6460070"/>
            <a:ext cx="3615267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kern="0" dirty="0" smtClean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9" y="1409144"/>
            <a:ext cx="3168875" cy="4798205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3800813" y="1439524"/>
            <a:ext cx="82965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b="1" dirty="0" smtClean="0">
                <a:solidFill>
                  <a:srgbClr val="7030A0"/>
                </a:solidFill>
                <a:latin typeface="+mj-lt"/>
              </a:rPr>
              <a:t>ocular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lens</a:t>
            </a:r>
            <a:r>
              <a:rPr lang="en-GB" dirty="0">
                <a:latin typeface="+mj-lt"/>
              </a:rPr>
              <a:t>, or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eyepiece</a:t>
            </a:r>
          </a:p>
          <a:p>
            <a:pPr lvl="1"/>
            <a:r>
              <a:rPr lang="en-GB" dirty="0">
                <a:latin typeface="+mj-lt"/>
              </a:rPr>
              <a:t>A cylinder containing two or </a:t>
            </a:r>
            <a:r>
              <a:rPr lang="en-GB" dirty="0" smtClean="0">
                <a:latin typeface="+mj-lt"/>
              </a:rPr>
              <a:t>more lenses </a:t>
            </a:r>
            <a:r>
              <a:rPr lang="en-GB" dirty="0">
                <a:latin typeface="+mj-lt"/>
              </a:rPr>
              <a:t>to bring the image to focus for the eye. </a:t>
            </a:r>
            <a:r>
              <a:rPr lang="en-GB" dirty="0" smtClean="0">
                <a:latin typeface="+mj-lt"/>
              </a:rPr>
              <a:t>Eyepieces </a:t>
            </a:r>
            <a:r>
              <a:rPr lang="en-GB" dirty="0">
                <a:latin typeface="+mj-lt"/>
              </a:rPr>
              <a:t>are interchangeable </a:t>
            </a:r>
            <a:r>
              <a:rPr lang="en-GB" dirty="0" smtClean="0">
                <a:latin typeface="+mj-lt"/>
              </a:rPr>
              <a:t>and have different </a:t>
            </a:r>
            <a:r>
              <a:rPr lang="en-GB" dirty="0">
                <a:latin typeface="+mj-lt"/>
              </a:rPr>
              <a:t>degrees </a:t>
            </a:r>
            <a:r>
              <a:rPr lang="en-GB" dirty="0" smtClean="0">
                <a:latin typeface="+mj-lt"/>
              </a:rPr>
              <a:t>of magnification, typically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2x, 5x </a:t>
            </a:r>
            <a:r>
              <a:rPr lang="en-GB" dirty="0" smtClean="0">
                <a:latin typeface="+mj-lt"/>
              </a:rPr>
              <a:t>and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10x</a:t>
            </a:r>
            <a:r>
              <a:rPr lang="en-GB" dirty="0" smtClean="0">
                <a:latin typeface="+mj-lt"/>
              </a:rPr>
              <a:t>.</a:t>
            </a:r>
          </a:p>
          <a:p>
            <a:r>
              <a:rPr lang="en-GB" dirty="0" smtClean="0">
                <a:latin typeface="+mj-lt"/>
              </a:rPr>
              <a:t>2</a:t>
            </a:r>
            <a:r>
              <a:rPr lang="en-GB" dirty="0">
                <a:latin typeface="+mj-lt"/>
              </a:rPr>
              <a:t>.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objective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turret</a:t>
            </a:r>
          </a:p>
          <a:p>
            <a:pPr lvl="1"/>
            <a:r>
              <a:rPr lang="en-GB" dirty="0" smtClean="0">
                <a:latin typeface="+mj-lt"/>
              </a:rPr>
              <a:t>A </a:t>
            </a:r>
            <a:r>
              <a:rPr lang="en-GB" dirty="0">
                <a:latin typeface="+mj-lt"/>
              </a:rPr>
              <a:t>cylinder containing one or </a:t>
            </a:r>
            <a:r>
              <a:rPr lang="en-GB" dirty="0" smtClean="0">
                <a:latin typeface="+mj-lt"/>
              </a:rPr>
              <a:t>more lenses to </a:t>
            </a:r>
            <a:r>
              <a:rPr lang="en-GB" dirty="0">
                <a:latin typeface="+mj-lt"/>
              </a:rPr>
              <a:t>collect light </a:t>
            </a:r>
            <a:r>
              <a:rPr lang="en-GB" dirty="0" smtClean="0">
                <a:latin typeface="+mj-lt"/>
              </a:rPr>
              <a:t>from the </a:t>
            </a:r>
            <a:r>
              <a:rPr lang="en-GB" dirty="0">
                <a:latin typeface="+mj-lt"/>
              </a:rPr>
              <a:t>sample</a:t>
            </a:r>
            <a:r>
              <a:rPr lang="en-GB" dirty="0" smtClean="0">
                <a:latin typeface="+mj-lt"/>
              </a:rPr>
              <a:t>.</a:t>
            </a:r>
          </a:p>
          <a:p>
            <a:r>
              <a:rPr lang="en-GB" dirty="0" smtClean="0">
                <a:latin typeface="+mj-lt"/>
              </a:rPr>
              <a:t>3</a:t>
            </a:r>
            <a:r>
              <a:rPr lang="en-GB" dirty="0">
                <a:latin typeface="+mj-lt"/>
              </a:rPr>
              <a:t>.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objective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lenses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 At the lower end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of the turret objective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lenses are screwed into a circular nose piece which may be rotated to select the required objective lens. Typical magnification values of objective lenses are from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4x to 100x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. </a:t>
            </a:r>
            <a:endParaRPr lang="en-GB" b="1" dirty="0">
              <a:solidFill>
                <a:srgbClr val="7030A0"/>
              </a:solidFill>
              <a:latin typeface="+mj-lt"/>
            </a:endParaRPr>
          </a:p>
          <a:p>
            <a:r>
              <a:rPr lang="en-GB" dirty="0">
                <a:latin typeface="+mj-lt"/>
              </a:rPr>
              <a:t>4.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coarse adjustment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knob </a:t>
            </a:r>
            <a:r>
              <a:rPr lang="en-GB" dirty="0" smtClean="0">
                <a:latin typeface="+mj-lt"/>
              </a:rPr>
              <a:t>and 5</a:t>
            </a:r>
            <a:r>
              <a:rPr lang="en-GB" dirty="0">
                <a:latin typeface="+mj-lt"/>
              </a:rPr>
              <a:t>.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fine adjustment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knob </a:t>
            </a:r>
            <a:r>
              <a:rPr lang="en-GB" dirty="0" smtClean="0">
                <a:latin typeface="+mj-lt"/>
              </a:rPr>
              <a:t>to focus the image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6.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object holder </a:t>
            </a:r>
            <a:r>
              <a:rPr lang="en-GB" dirty="0">
                <a:latin typeface="+mj-lt"/>
              </a:rPr>
              <a:t>or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 stage</a:t>
            </a:r>
          </a:p>
          <a:p>
            <a:r>
              <a:rPr lang="en-GB" dirty="0">
                <a:latin typeface="+mj-lt"/>
              </a:rPr>
              <a:t>7.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mirror </a:t>
            </a:r>
            <a:r>
              <a:rPr lang="en-GB" dirty="0">
                <a:latin typeface="+mj-lt"/>
              </a:rPr>
              <a:t>or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light</a:t>
            </a:r>
            <a:endParaRPr lang="en-GB" dirty="0" smtClean="0">
              <a:latin typeface="+mj-lt"/>
            </a:endParaRPr>
          </a:p>
          <a:p>
            <a:pPr lvl="1"/>
            <a:r>
              <a:rPr lang="en-GB" dirty="0" smtClean="0">
                <a:latin typeface="+mj-lt"/>
              </a:rPr>
              <a:t>sample illumination </a:t>
            </a:r>
            <a:r>
              <a:rPr lang="en-GB" dirty="0">
                <a:latin typeface="+mj-lt"/>
              </a:rPr>
              <a:t>is </a:t>
            </a:r>
            <a:r>
              <a:rPr lang="en-GB" dirty="0" smtClean="0">
                <a:latin typeface="+mj-lt"/>
              </a:rPr>
              <a:t>controlled either via a mirror or via a controllable </a:t>
            </a:r>
            <a:r>
              <a:rPr lang="en-GB" dirty="0">
                <a:latin typeface="+mj-lt"/>
              </a:rPr>
              <a:t>light source that </a:t>
            </a:r>
            <a:r>
              <a:rPr lang="en-GB" dirty="0" smtClean="0">
                <a:latin typeface="+mj-lt"/>
              </a:rPr>
              <a:t>is focused </a:t>
            </a:r>
            <a:r>
              <a:rPr lang="en-GB" dirty="0">
                <a:latin typeface="+mj-lt"/>
              </a:rPr>
              <a:t>through an optical device called a </a:t>
            </a:r>
            <a:endParaRPr lang="en-GB" dirty="0" smtClean="0">
              <a:latin typeface="+mj-lt"/>
            </a:endParaRPr>
          </a:p>
          <a:p>
            <a:r>
              <a:rPr lang="en-GB" dirty="0" smtClean="0">
                <a:latin typeface="+mj-lt"/>
              </a:rPr>
              <a:t>8.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condenser with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diaphragms </a:t>
            </a:r>
            <a:r>
              <a:rPr lang="en-GB" b="1">
                <a:solidFill>
                  <a:srgbClr val="7030A0"/>
                </a:solidFill>
                <a:latin typeface="+mj-lt"/>
              </a:rPr>
              <a:t>and </a:t>
            </a:r>
            <a:r>
              <a:rPr lang="en-GB" b="1" smtClean="0">
                <a:solidFill>
                  <a:srgbClr val="7030A0"/>
                </a:solidFill>
                <a:latin typeface="+mj-lt"/>
              </a:rPr>
              <a:t>filters</a:t>
            </a:r>
            <a:r>
              <a:rPr lang="en-GB" smtClean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to process the light so that it becomes </a:t>
            </a:r>
          </a:p>
          <a:p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   homogeneous.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362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476249" y="366837"/>
            <a:ext cx="11495618" cy="774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GB" sz="4400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Oil Immersion Objectives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0" y="6505336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</a:t>
            </a:r>
            <a:endParaRPr lang="en-GB" sz="1200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576733" y="6460070"/>
            <a:ext cx="3615267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kern="0" dirty="0" smtClean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452886" y="1348762"/>
            <a:ext cx="75995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  <a:latin typeface="+mj-lt"/>
              </a:rPr>
              <a:t>In light microscopy, oil immersion is a technique used to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increase the resolving power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of a microscope. This is achieved by immersing both the objective lens and the specimen in a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transparent oil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of high refractive 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index.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A 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drop of oil is placed on top of the cover glass or specimen. After focusing the specimen under a low-power objective, the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oil-immersion lens 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is moved into place. It contacts the oil and can touch the cover glass.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3191" y="1397658"/>
            <a:ext cx="2989213" cy="352333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196946" y="3620455"/>
            <a:ext cx="3162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latin typeface="+mj-lt"/>
              </a:rPr>
              <a:t>Immersion </a:t>
            </a:r>
            <a:r>
              <a:rPr lang="en-GB" b="1" i="1" dirty="0">
                <a:latin typeface="+mj-lt"/>
              </a:rPr>
              <a:t>oils are transparent oils that have specific optical and viscosity </a:t>
            </a:r>
            <a:r>
              <a:rPr lang="en-GB" b="1" i="1" dirty="0" smtClean="0">
                <a:latin typeface="+mj-lt"/>
              </a:rPr>
              <a:t>characteristics. </a:t>
            </a:r>
            <a:endParaRPr lang="en-GB" b="1" i="1" dirty="0">
              <a:latin typeface="+mj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9" r="22493" b="9546"/>
          <a:stretch/>
        </p:blipFill>
        <p:spPr>
          <a:xfrm>
            <a:off x="476249" y="3674955"/>
            <a:ext cx="1634562" cy="2327059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2182902" y="5364730"/>
            <a:ext cx="1946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rgbClr val="444444"/>
                </a:solidFill>
                <a:latin typeface="Calibri Light" panose="020F0302020204030204"/>
              </a:rPr>
              <a:t>oil-immersion lens </a:t>
            </a:r>
            <a:endParaRPr lang="en-GB" b="1" i="1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85" r="32370"/>
          <a:stretch/>
        </p:blipFill>
        <p:spPr>
          <a:xfrm>
            <a:off x="6301630" y="3295906"/>
            <a:ext cx="1166501" cy="28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476249" y="366837"/>
            <a:ext cx="11495618" cy="774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GB" sz="4400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Microscope: Maintenance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0" y="6505336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</a:t>
            </a:r>
            <a:endParaRPr lang="en-GB" sz="1200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576733" y="6460070"/>
            <a:ext cx="3615267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kern="0" dirty="0" smtClean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99971" y="1305468"/>
            <a:ext cx="10934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User Maintenance: Cleaning</a:t>
            </a:r>
            <a:r>
              <a:rPr lang="en-GB" dirty="0" smtClean="0">
                <a:latin typeface="+mj-lt"/>
              </a:rPr>
              <a:t> and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S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toring</a:t>
            </a:r>
            <a:r>
              <a:rPr lang="en-GB" dirty="0" smtClean="0">
                <a:latin typeface="+mj-lt"/>
              </a:rPr>
              <a:t> </a:t>
            </a:r>
          </a:p>
          <a:p>
            <a:r>
              <a:rPr lang="en-GB" dirty="0" smtClean="0">
                <a:latin typeface="+mj-lt"/>
              </a:rPr>
              <a:t>When </a:t>
            </a:r>
            <a:r>
              <a:rPr lang="en-GB" dirty="0">
                <a:latin typeface="+mj-lt"/>
              </a:rPr>
              <a:t>the microscope is not in use, it should be kept covered </a:t>
            </a:r>
            <a:r>
              <a:rPr lang="en-GB" dirty="0" smtClean="0">
                <a:latin typeface="+mj-lt"/>
              </a:rPr>
              <a:t>with a </a:t>
            </a:r>
            <a:r>
              <a:rPr lang="en-GB" dirty="0">
                <a:latin typeface="+mj-lt"/>
              </a:rPr>
              <a:t>clean cloth or plastic cover to protect the lenses from settling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dust</a:t>
            </a:r>
            <a:r>
              <a:rPr lang="en-GB" dirty="0">
                <a:latin typeface="+mj-lt"/>
              </a:rPr>
              <a:t>. </a:t>
            </a:r>
            <a:r>
              <a:rPr lang="en-GB" dirty="0" smtClean="0">
                <a:latin typeface="+mj-lt"/>
              </a:rPr>
              <a:t>Overnight it </a:t>
            </a:r>
            <a:r>
              <a:rPr lang="en-GB" dirty="0">
                <a:latin typeface="+mj-lt"/>
              </a:rPr>
              <a:t>should be placed inside </a:t>
            </a:r>
            <a:r>
              <a:rPr lang="en-GB" dirty="0" smtClean="0">
                <a:latin typeface="+mj-lt"/>
              </a:rPr>
              <a:t>its box</a:t>
            </a:r>
            <a:r>
              <a:rPr lang="en-GB" dirty="0">
                <a:latin typeface="+mj-lt"/>
              </a:rPr>
              <a:t>, with the door tightly closed. </a:t>
            </a:r>
            <a:r>
              <a:rPr lang="en-GB" dirty="0" smtClean="0">
                <a:latin typeface="+mj-lt"/>
              </a:rPr>
              <a:t>When it is warm and humid, the  </a:t>
            </a:r>
            <a:r>
              <a:rPr lang="en-GB" dirty="0">
                <a:latin typeface="+mj-lt"/>
              </a:rPr>
              <a:t>microscope </a:t>
            </a:r>
            <a:r>
              <a:rPr lang="en-GB" dirty="0" smtClean="0">
                <a:latin typeface="+mj-lt"/>
              </a:rPr>
              <a:t>should be stored in </a:t>
            </a:r>
            <a:r>
              <a:rPr lang="en-GB" dirty="0">
                <a:latin typeface="+mj-lt"/>
              </a:rPr>
              <a:t>dry conditions when not in </a:t>
            </a:r>
            <a:r>
              <a:rPr lang="en-GB" dirty="0" smtClean="0">
                <a:latin typeface="+mj-lt"/>
              </a:rPr>
              <a:t>use: in a ‘</a:t>
            </a:r>
            <a:r>
              <a:rPr lang="en-GB" dirty="0">
                <a:latin typeface="+mj-lt"/>
              </a:rPr>
              <a:t>warm cupboard’, </a:t>
            </a:r>
            <a:r>
              <a:rPr lang="en-GB" dirty="0" smtClean="0">
                <a:latin typeface="+mj-lt"/>
              </a:rPr>
              <a:t>with two </a:t>
            </a:r>
            <a:r>
              <a:rPr lang="en-GB" dirty="0">
                <a:latin typeface="+mj-lt"/>
              </a:rPr>
              <a:t>or more, constantly burning 25-watt </a:t>
            </a:r>
            <a:r>
              <a:rPr lang="en-GB" dirty="0" smtClean="0">
                <a:latin typeface="+mj-lt"/>
              </a:rPr>
              <a:t>bulbs. </a:t>
            </a:r>
            <a:r>
              <a:rPr lang="en-GB" dirty="0">
                <a:latin typeface="+mj-lt"/>
              </a:rPr>
              <a:t>The temperature inside the cupboard should be a constant 30–35 °C</a:t>
            </a:r>
            <a:r>
              <a:rPr lang="en-GB" dirty="0" smtClean="0">
                <a:latin typeface="+mj-lt"/>
              </a:rPr>
              <a:t>, with </a:t>
            </a:r>
            <a:r>
              <a:rPr lang="en-GB" dirty="0">
                <a:latin typeface="+mj-lt"/>
              </a:rPr>
              <a:t>low </a:t>
            </a:r>
            <a:r>
              <a:rPr lang="en-GB" dirty="0" smtClean="0">
                <a:latin typeface="+mj-lt"/>
              </a:rPr>
              <a:t>humidity or in a continuously </a:t>
            </a:r>
            <a:r>
              <a:rPr lang="en-GB" dirty="0">
                <a:latin typeface="+mj-lt"/>
              </a:rPr>
              <a:t>air-conditioned room. </a:t>
            </a:r>
          </a:p>
        </p:txBody>
      </p:sp>
      <p:sp>
        <p:nvSpPr>
          <p:cNvPr id="3" name="Rechthoek 2"/>
          <p:cNvSpPr/>
          <p:nvPr/>
        </p:nvSpPr>
        <p:spPr>
          <a:xfrm>
            <a:off x="476249" y="3172660"/>
            <a:ext cx="5658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Preventive Maintenance</a:t>
            </a:r>
            <a:r>
              <a:rPr lang="en-GB" dirty="0" smtClean="0">
                <a:latin typeface="+mj-lt"/>
              </a:rPr>
              <a:t>, every six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Clean with air brush or blower; no use of alcohol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Lubricate adjustments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Check function: lighting, image quality, knobs, .. </a:t>
            </a:r>
            <a:endParaRPr lang="en-GB" dirty="0">
              <a:latin typeface="+mj-lt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244730" y="3172660"/>
            <a:ext cx="50899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Corrective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Maintenance </a:t>
            </a:r>
            <a:endParaRPr lang="en-GB" b="1" dirty="0" smtClean="0">
              <a:solidFill>
                <a:srgbClr val="7030A0"/>
              </a:solidFill>
              <a:latin typeface="Calibri Light" panose="020F0302020204030204"/>
            </a:endParaRPr>
          </a:p>
          <a:p>
            <a:r>
              <a:rPr lang="en-GB" dirty="0" smtClean="0">
                <a:latin typeface="+mj-lt"/>
              </a:rPr>
              <a:t>Usual problem is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image quality </a:t>
            </a:r>
            <a:r>
              <a:rPr lang="en-GB" dirty="0" smtClean="0">
                <a:latin typeface="+mj-lt"/>
              </a:rPr>
              <a:t>(unclear images):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check power, lighting (replace fuse, bulb)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check cleanliness objective lens (clean)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</a:rPr>
              <a:t>mechanical movement of adjustment knobs</a:t>
            </a:r>
            <a:endParaRPr lang="en-GB" dirty="0">
              <a:latin typeface="+mj-lt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515348" y="5124056"/>
            <a:ext cx="8090767" cy="92333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When there is a need to dismount the different components of a microscope, </a:t>
            </a:r>
          </a:p>
          <a:p>
            <a:pPr algn="ctr"/>
            <a:r>
              <a:rPr lang="en-GB" dirty="0" smtClean="0">
                <a:latin typeface="+mj-lt"/>
              </a:rPr>
              <a:t>the main issue is to work very clean. Keep in mind that this is a precision instrument where everything should precisely fit together. Minimize application of force. </a:t>
            </a:r>
            <a:endParaRPr lang="en-GB" dirty="0"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9" y="4441068"/>
            <a:ext cx="2467116" cy="183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Laboratory centrifuges: principle and use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4" name="Rechthoek 13"/>
          <p:cNvSpPr/>
          <p:nvPr/>
        </p:nvSpPr>
        <p:spPr>
          <a:xfrm>
            <a:off x="412130" y="1344675"/>
            <a:ext cx="10750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laboratory centrifuge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driven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by a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motor and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spins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around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liquid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samples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test tubes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at high speed. </a:t>
            </a:r>
          </a:p>
          <a:p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used to 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separate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substances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greater and lesser density in the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test tube fluids such as blood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 urine.</a:t>
            </a:r>
          </a:p>
          <a:p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4054140" y="2226545"/>
            <a:ext cx="4083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Through rapid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rotation, a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centrifugal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force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(directed away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from the center of rotation)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is generated.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This causes heavier particles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 the test tubes to move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furthest away from the center of rotation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(to the bottom of the test tube). </a:t>
            </a:r>
            <a:endParaRPr lang="en-GB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268005"/>
            <a:ext cx="2834123" cy="2332611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476250" y="4891668"/>
            <a:ext cx="2869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 a centrifuge, the tubes will point outward, so that the heavy parts are forced to the bottom of the tubes.</a:t>
            </a:r>
            <a:endParaRPr lang="en-GB" b="1" i="1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79" y="4095424"/>
            <a:ext cx="2113842" cy="2123279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277" y="2142889"/>
            <a:ext cx="2315673" cy="2748779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8576827" y="5059884"/>
            <a:ext cx="3184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Centrifugation will separate blood in its heavier (erythrocytes) and lighter (plasma) elements. </a:t>
            </a:r>
            <a:endParaRPr lang="en-GB" b="1" i="1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Centrifuge Models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4" name="Rechthoek 13"/>
          <p:cNvSpPr/>
          <p:nvPr/>
        </p:nvSpPr>
        <p:spPr>
          <a:xfrm>
            <a:off x="450318" y="1419701"/>
            <a:ext cx="445673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There are different types of laboratory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centrifuges such as: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Micro-centrifuge</a:t>
            </a:r>
            <a:r>
              <a:rPr lang="en-GB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‘micro-’tubes (up to 2 ml)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Clinical centrifuges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clinical applications like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blood collection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tubes, low-speed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devices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Multipurpose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benchtop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centrifuges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broad range of tube sizes,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high variability</a:t>
            </a:r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671" y="1496488"/>
            <a:ext cx="1670176" cy="1688631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8943371" y="1847811"/>
            <a:ext cx="1274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Micro centrifuge </a:t>
            </a:r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100" y="4051974"/>
            <a:ext cx="1347369" cy="2159245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7295538" y="5446005"/>
            <a:ext cx="1274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Clinical centrifuge </a:t>
            </a:r>
            <a:endParaRPr lang="en-GB" dirty="0"/>
          </a:p>
        </p:txBody>
      </p:sp>
      <p:pic>
        <p:nvPicPr>
          <p:cNvPr id="1026" name="Picture 2" descr="http://www.human-diagnostics.com/__we_thumbs__/850_2_Humax_14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1339" y="1373610"/>
            <a:ext cx="2105418" cy="237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hoek 16"/>
          <p:cNvSpPr/>
          <p:nvPr/>
        </p:nvSpPr>
        <p:spPr>
          <a:xfrm>
            <a:off x="5052121" y="2196292"/>
            <a:ext cx="1501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Multipurpose benchtop </a:t>
            </a:r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centrifuge</a:t>
            </a:r>
            <a:endParaRPr lang="en-GB" dirty="0"/>
          </a:p>
        </p:txBody>
      </p:sp>
      <p:sp>
        <p:nvSpPr>
          <p:cNvPr id="16" name="Rechthoek 15"/>
          <p:cNvSpPr/>
          <p:nvPr/>
        </p:nvSpPr>
        <p:spPr>
          <a:xfrm>
            <a:off x="476250" y="4669932"/>
            <a:ext cx="4456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Centrifuges may have a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refrigeration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function to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prevent the temperature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sensitive samples to go up through the heat that is generated by the rapid spinning. </a:t>
            </a:r>
            <a:endParaRPr lang="en-GB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6264" y="3591993"/>
            <a:ext cx="1921583" cy="2562085"/>
          </a:xfrm>
          <a:prstGeom prst="rect">
            <a:avLst/>
          </a:prstGeom>
        </p:spPr>
      </p:pic>
      <p:sp>
        <p:nvSpPr>
          <p:cNvPr id="22" name="Rechthoek 21"/>
          <p:cNvSpPr/>
          <p:nvPr/>
        </p:nvSpPr>
        <p:spPr>
          <a:xfrm>
            <a:off x="8626757" y="4435154"/>
            <a:ext cx="1274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Large lab  centrifuge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86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Centrifuges:  Components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412130" y="1421232"/>
            <a:ext cx="1075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centrifuge consists of a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motor,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 holder for the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tubes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which is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called the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rotor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and some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control electronics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hthoek 3"/>
          <p:cNvSpPr/>
          <p:nvPr/>
        </p:nvSpPr>
        <p:spPr>
          <a:xfrm>
            <a:off x="412130" y="2079956"/>
            <a:ext cx="4849283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rotor is connected directly to the motor shaft. There is no gear or other mechanics in between. A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timer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switches off the centrifuge automatically after some minutes. </a:t>
            </a:r>
            <a:endParaRPr lang="en-GB" dirty="0" smtClean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Centrifuges include a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speed control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and a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lid lock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which prevents the lid from opening while the rotor is spinning.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599" y="1955155"/>
            <a:ext cx="2438402" cy="19769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599" y="4184543"/>
            <a:ext cx="2438402" cy="2017193"/>
          </a:xfrm>
          <a:prstGeom prst="rect">
            <a:avLst/>
          </a:prstGeom>
        </p:spPr>
      </p:pic>
      <p:sp>
        <p:nvSpPr>
          <p:cNvPr id="16" name="Rechthoek 15"/>
          <p:cNvSpPr/>
          <p:nvPr/>
        </p:nvSpPr>
        <p:spPr>
          <a:xfrm>
            <a:off x="8772720" y="2531748"/>
            <a:ext cx="3130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Swing out rotor 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for low speed applications </a:t>
            </a:r>
            <a:endParaRPr lang="en-GB" dirty="0"/>
          </a:p>
        </p:txBody>
      </p:sp>
      <p:sp>
        <p:nvSpPr>
          <p:cNvPr id="18" name="Rechthoek 17"/>
          <p:cNvSpPr/>
          <p:nvPr/>
        </p:nvSpPr>
        <p:spPr>
          <a:xfrm>
            <a:off x="9279028" y="4625652"/>
            <a:ext cx="2371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Fixed angle rotor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for general purpose centrifuges: faster and less expensive</a:t>
            </a:r>
            <a:endParaRPr lang="en-GB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98" y="4477617"/>
            <a:ext cx="2859272" cy="1688738"/>
          </a:xfrm>
          <a:prstGeom prst="rect">
            <a:avLst/>
          </a:prstGeom>
        </p:spPr>
      </p:pic>
      <p:sp>
        <p:nvSpPr>
          <p:cNvPr id="20" name="Rechthoek 19"/>
          <p:cNvSpPr/>
          <p:nvPr/>
        </p:nvSpPr>
        <p:spPr>
          <a:xfrm>
            <a:off x="3529370" y="5134712"/>
            <a:ext cx="1919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Tubes come in various sizes</a:t>
            </a:r>
            <a:endParaRPr lang="en-GB" b="1" i="1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1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Centrifuges:  Control unit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8407401" y="3253713"/>
            <a:ext cx="2788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control unit checks on all (safety) sensors and switches the centrifuge off in case of danger. </a:t>
            </a:r>
            <a:endParaRPr lang="en-GB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82" y="1686935"/>
            <a:ext cx="7242179" cy="40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Centrifuges:  Preventive Maintenance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498913" y="1375559"/>
            <a:ext cx="1091203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Preventive maintenance to be done every 6 months, including the usual actions: </a:t>
            </a:r>
          </a:p>
          <a:p>
            <a:pPr lvl="0" algn="ctr"/>
            <a:endParaRPr lang="en-GB" sz="2000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Cleaning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(if necessary, when the user are not doing this frequently, as they should be trained to do)  inside outside. Note that </a:t>
            </a:r>
            <a:r>
              <a:rPr lang="en-GB" sz="2000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disinfection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– and working with gloves – may be necessary.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Outside &amp; Inside visual check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: check on tight fixing of centre nut. Check for corrosion, printed circuit boards, ….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Lubrication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: grease to joints and bearings (no oil!)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Seals and Gaskets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: replace/repair if worn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Electric safety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inspection and tests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Functional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check speed, timer (with tachometer)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verify lid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security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switch, alarms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temperature (in case of refrigeration)</a:t>
            </a:r>
            <a:endParaRPr lang="en-GB" sz="2000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172" y="3262473"/>
            <a:ext cx="2294402" cy="220145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629401" y="5590725"/>
            <a:ext cx="4698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latin typeface="+mj-lt"/>
              </a:rPr>
              <a:t>A tachometer is an optical measurement equipment. It needs to 'see' the rotating object </a:t>
            </a:r>
          </a:p>
        </p:txBody>
      </p:sp>
      <p:sp>
        <p:nvSpPr>
          <p:cNvPr id="8" name="Rechthoek 7"/>
          <p:cNvSpPr/>
          <p:nvPr/>
        </p:nvSpPr>
        <p:spPr>
          <a:xfrm>
            <a:off x="560917" y="5568257"/>
            <a:ext cx="5162550" cy="707886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The majority of all centrifuge accidents </a:t>
            </a:r>
            <a:r>
              <a:rPr lang="en-GB" sz="2000" dirty="0" smtClean="0">
                <a:latin typeface="+mj-lt"/>
              </a:rPr>
              <a:t>results </a:t>
            </a:r>
            <a:r>
              <a:rPr lang="en-GB" sz="2000" dirty="0">
                <a:latin typeface="+mj-lt"/>
              </a:rPr>
              <a:t>from user </a:t>
            </a:r>
            <a:r>
              <a:rPr lang="en-GB" sz="2000" dirty="0" smtClean="0">
                <a:latin typeface="+mj-lt"/>
              </a:rPr>
              <a:t>error: overfilling, unbalanced filling, ….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81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Incubators (‘brood stoves’) 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4" name="Rechthoek 13"/>
          <p:cNvSpPr/>
          <p:nvPr/>
        </p:nvSpPr>
        <p:spPr>
          <a:xfrm>
            <a:off x="344396" y="1464512"/>
            <a:ext cx="6344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incubator is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chamber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controlled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humidity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to maintain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live organisms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such as bacteriological, viral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cellular cultures - in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 environment suitable for their growth. </a:t>
            </a:r>
            <a:endParaRPr lang="en-GB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Some Incubators only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control temperature (10 °C and go up to 75 °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while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others control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atmospheric composition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(incl. CO2) as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well.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Some include refrigeration systems.</a:t>
            </a: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241" y="1505504"/>
            <a:ext cx="3962965" cy="3675794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915" y="3288970"/>
            <a:ext cx="5636707" cy="2714917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1102784" y="5970650"/>
            <a:ext cx="4698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latin typeface="+mj-lt"/>
              </a:rPr>
              <a:t>Heat transfer systems used in incubators</a:t>
            </a:r>
            <a:endParaRPr lang="en-GB" b="1" i="1" dirty="0">
              <a:latin typeface="+mj-lt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8786395" y="5181298"/>
            <a:ext cx="105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</a:rPr>
              <a:t>incubator</a:t>
            </a:r>
            <a:endParaRPr lang="en-GB" b="1" i="1" dirty="0">
              <a:solidFill>
                <a:srgbClr val="00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32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Incubator Components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569200" y="5001692"/>
            <a:ext cx="2482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latin typeface="+mj-lt"/>
              </a:rPr>
              <a:t>Incubator Controls</a:t>
            </a:r>
            <a:endParaRPr lang="en-GB" b="1" i="1" dirty="0"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667" y="1497654"/>
            <a:ext cx="6664782" cy="3115734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72454" y="4042197"/>
            <a:ext cx="4752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Alarm temperatures </a:t>
            </a:r>
            <a:r>
              <a:rPr lang="en-GB" dirty="0" smtClean="0">
                <a:latin typeface="+mj-lt"/>
              </a:rPr>
              <a:t>can be set to trigger an alarm when the temperature goes out of range (max and min).</a:t>
            </a:r>
            <a:endParaRPr lang="en-GB" dirty="0">
              <a:latin typeface="+mj-lt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472454" y="5109298"/>
            <a:ext cx="5806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+mj-lt"/>
              </a:rPr>
              <a:t>Free space </a:t>
            </a:r>
            <a:r>
              <a:rPr lang="en-GB" dirty="0">
                <a:latin typeface="+mj-lt"/>
              </a:rPr>
              <a:t>on the sides and back of the </a:t>
            </a:r>
            <a:r>
              <a:rPr lang="en-GB" dirty="0" smtClean="0">
                <a:latin typeface="+mj-lt"/>
              </a:rPr>
              <a:t>incubator is required to </a:t>
            </a:r>
            <a:r>
              <a:rPr lang="en-GB" dirty="0">
                <a:latin typeface="+mj-lt"/>
              </a:rPr>
              <a:t>allow a passage for cables and </a:t>
            </a:r>
            <a:r>
              <a:rPr lang="en-GB" dirty="0" smtClean="0">
                <a:latin typeface="+mj-lt"/>
              </a:rPr>
              <a:t>ventilation (5-10 cm).</a:t>
            </a:r>
            <a:endParaRPr lang="en-GB" dirty="0">
              <a:latin typeface="+mj-lt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476250" y="1482381"/>
            <a:ext cx="4688417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rgbClr val="7030A0"/>
                </a:solidFill>
                <a:latin typeface="+mj-lt"/>
              </a:rPr>
              <a:t>Heating elements </a:t>
            </a:r>
            <a:r>
              <a:rPr lang="en-GB" dirty="0">
                <a:latin typeface="+mj-lt"/>
              </a:rPr>
              <a:t>(system of resistors</a:t>
            </a:r>
            <a:r>
              <a:rPr lang="en-GB" dirty="0" smtClean="0">
                <a:latin typeface="+mj-lt"/>
              </a:rPr>
              <a:t>), generally </a:t>
            </a:r>
            <a:r>
              <a:rPr lang="en-GB" dirty="0">
                <a:latin typeface="+mj-lt"/>
              </a:rPr>
              <a:t>located in the lower part of </a:t>
            </a:r>
            <a:r>
              <a:rPr lang="en-GB" dirty="0" smtClean="0">
                <a:latin typeface="+mj-lt"/>
              </a:rPr>
              <a:t>the incubator</a:t>
            </a:r>
            <a:r>
              <a:rPr lang="en-GB" dirty="0">
                <a:latin typeface="+mj-lt"/>
              </a:rPr>
              <a:t>. </a:t>
            </a:r>
            <a:endParaRPr lang="en-GB" dirty="0" smtClean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7030A0"/>
                </a:solidFill>
                <a:latin typeface="+mj-lt"/>
              </a:rPr>
              <a:t>Cooling ventilator </a:t>
            </a:r>
            <a:r>
              <a:rPr lang="en-GB" dirty="0">
                <a:latin typeface="+mj-lt"/>
              </a:rPr>
              <a:t>for internal circulation of air </a:t>
            </a:r>
          </a:p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7030A0"/>
                </a:solidFill>
                <a:latin typeface="+mj-lt"/>
              </a:rPr>
              <a:t>Electronic control </a:t>
            </a:r>
            <a:endParaRPr lang="en-GB" b="1" dirty="0">
              <a:solidFill>
                <a:srgbClr val="7030A0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7030A0"/>
                </a:solidFill>
                <a:latin typeface="+mj-lt"/>
              </a:rPr>
              <a:t>Thermocouples</a:t>
            </a:r>
          </a:p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7030A0"/>
                </a:solidFill>
                <a:latin typeface="+mj-lt"/>
              </a:rPr>
              <a:t>Glass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door </a:t>
            </a:r>
            <a:r>
              <a:rPr lang="en-GB" dirty="0">
                <a:latin typeface="+mj-lt"/>
              </a:rPr>
              <a:t>(internal</a:t>
            </a:r>
            <a:r>
              <a:rPr lang="en-GB" dirty="0" smtClean="0">
                <a:latin typeface="+mj-lt"/>
              </a:rPr>
              <a:t>) with handle</a:t>
            </a:r>
            <a:r>
              <a:rPr lang="en-GB" dirty="0">
                <a:latin typeface="+mj-lt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7030A0"/>
                </a:solidFill>
                <a:latin typeface="+mj-lt"/>
              </a:rPr>
              <a:t>Body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of the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incubator</a:t>
            </a:r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37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 Lab ‘Instruments’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General Lab Instruments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30" y="1346500"/>
            <a:ext cx="3242265" cy="20396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054" y="1331632"/>
            <a:ext cx="3048000" cy="221826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9" y="1358194"/>
            <a:ext cx="2929785" cy="221826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258" y="3878386"/>
            <a:ext cx="3221741" cy="246269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054" y="3839429"/>
            <a:ext cx="3327479" cy="235453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9" y="3839429"/>
            <a:ext cx="3020598" cy="22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Vortex Mixer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4" name="Rechthoek 13"/>
          <p:cNvSpPr/>
          <p:nvPr/>
        </p:nvSpPr>
        <p:spPr>
          <a:xfrm>
            <a:off x="400800" y="1858029"/>
            <a:ext cx="714723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vortex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mixer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simple device used commonly in laboratories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 mix small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tubes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liquid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consists of an electric motor with the drive shaft oriented vertically and attached to a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cupped rubber piece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mounted slightly off-center.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motor runs the rubber piece oscillates rapidly in a circular motion. When a test tube or other appropriate container is pressed into the rubber cup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motion is transmitted to the liquid inside and a vortex is created. </a:t>
            </a:r>
            <a:endParaRPr lang="en-GB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vortex mixers have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variable speed settings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 can be set to run continuously, or to run only when downward pressure is applied to the rubber piece.</a:t>
            </a:r>
            <a:endParaRPr lang="en-GB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412130" y="5247163"/>
            <a:ext cx="713590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cell culture and microbiology laboratories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vortex mixers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may be used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 suspend cells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In a biochemical or analytical laboratory they may be used to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mix the reagents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an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assay.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412130" y="1433433"/>
            <a:ext cx="7489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vortex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a whirling mass of fluid or air, especially a whirlpool or whirlwind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dirty="0"/>
          </a:p>
        </p:txBody>
      </p:sp>
      <p:grpSp>
        <p:nvGrpSpPr>
          <p:cNvPr id="9" name="Groep 8"/>
          <p:cNvGrpSpPr/>
          <p:nvPr/>
        </p:nvGrpSpPr>
        <p:grpSpPr>
          <a:xfrm>
            <a:off x="7639050" y="1441805"/>
            <a:ext cx="3771900" cy="4786781"/>
            <a:chOff x="7901517" y="1728570"/>
            <a:chExt cx="3771900" cy="4786781"/>
          </a:xfrm>
        </p:grpSpPr>
        <p:pic>
          <p:nvPicPr>
            <p:cNvPr id="25" name="Afbeelding 24"/>
            <p:cNvPicPr>
              <a:picLocks noChangeAspect="1"/>
            </p:cNvPicPr>
            <p:nvPr/>
          </p:nvPicPr>
          <p:blipFill rotWithShape="1">
            <a:blip r:embed="rId2"/>
            <a:srcRect l="15369" t="6198" r="18396" b="5246"/>
            <a:stretch/>
          </p:blipFill>
          <p:spPr>
            <a:xfrm>
              <a:off x="8608484" y="1728570"/>
              <a:ext cx="3064933" cy="4097867"/>
            </a:xfrm>
            <a:prstGeom prst="rect">
              <a:avLst/>
            </a:prstGeom>
          </p:spPr>
        </p:pic>
        <p:sp>
          <p:nvSpPr>
            <p:cNvPr id="4" name="PIJL-RECHTS 3"/>
            <p:cNvSpPr/>
            <p:nvPr/>
          </p:nvSpPr>
          <p:spPr>
            <a:xfrm>
              <a:off x="8144930" y="3675357"/>
              <a:ext cx="1219200" cy="1693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hthoek 7"/>
            <p:cNvSpPr/>
            <p:nvPr/>
          </p:nvSpPr>
          <p:spPr>
            <a:xfrm>
              <a:off x="7901517" y="3029026"/>
              <a:ext cx="15070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i="1" dirty="0">
                  <a:solidFill>
                    <a:srgbClr val="000000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cupped rubber piece </a:t>
              </a:r>
              <a:endParaRPr lang="en-GB" b="1" i="1" dirty="0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9181042" y="5869020"/>
              <a:ext cx="19198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rgbClr val="000000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vortex mixer with speed control knob</a:t>
              </a:r>
              <a:endParaRPr lang="en-GB" b="1" i="1" dirty="0"/>
            </a:p>
          </p:txBody>
        </p:sp>
      </p:grpSp>
      <p:sp>
        <p:nvSpPr>
          <p:cNvPr id="15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Roller (mixer)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6" name="Rechthoek 5"/>
          <p:cNvSpPr/>
          <p:nvPr/>
        </p:nvSpPr>
        <p:spPr>
          <a:xfrm>
            <a:off x="412130" y="1434345"/>
            <a:ext cx="668293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roller mixer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a device to mix fluids in test tubes. It may have the capacity to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tilt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 well.  </a:t>
            </a:r>
            <a:r>
              <a:rPr lang="en-GB" dirty="0" smtClean="0">
                <a:latin typeface="+mj-lt"/>
                <a:cs typeface="Times New Roman" panose="02020603050405020304" pitchFamily="18" charset="0"/>
              </a:rPr>
              <a:t>Speed, tilt and duration may be set by the 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user. </a:t>
            </a:r>
            <a:endParaRPr lang="en-GB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+mj-lt"/>
                <a:cs typeface="Times New Roman" panose="02020603050405020304" pitchFamily="18" charset="0"/>
              </a:rPr>
              <a:t>Used for e.g. blood 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samples. Gently rolling and tilting action prevents the sediment of the </a:t>
            </a:r>
            <a:r>
              <a:rPr lang="en-GB" dirty="0" smtClean="0">
                <a:latin typeface="+mj-lt"/>
                <a:cs typeface="Times New Roman" panose="02020603050405020304" pitchFamily="18" charset="0"/>
              </a:rPr>
              <a:t>specimen and provides a homogenous 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specimen quality</a:t>
            </a:r>
            <a:r>
              <a:rPr lang="en-GB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+mj-lt"/>
                <a:cs typeface="Times New Roman" panose="02020603050405020304" pitchFamily="18" charset="0"/>
              </a:rPr>
              <a:t>Plastic 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rollers are suitable for use with a variety of tubes</a:t>
            </a:r>
            <a:r>
              <a:rPr lang="en-GB" dirty="0" smtClean="0">
                <a:latin typeface="+mj-lt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13" name="Rechthoek 12"/>
          <p:cNvSpPr/>
          <p:nvPr/>
        </p:nvSpPr>
        <p:spPr>
          <a:xfrm>
            <a:off x="8918575" y="5582255"/>
            <a:ext cx="1919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roller mixer</a:t>
            </a:r>
            <a:endParaRPr lang="en-GB" b="1" i="1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565" y="1737531"/>
            <a:ext cx="4168965" cy="3807655"/>
          </a:xfrm>
          <a:prstGeom prst="rect">
            <a:avLst/>
          </a:prstGeom>
        </p:spPr>
      </p:pic>
      <p:pic>
        <p:nvPicPr>
          <p:cNvPr id="1026" name="Picture 2" descr="http://northamerica.labnetinternational.com/sites/www.labnetinternational.com/files/product-images/H5000_LabRoller_Rotators_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7636" r="13131" b="10898"/>
          <a:stretch/>
        </p:blipFill>
        <p:spPr bwMode="auto">
          <a:xfrm>
            <a:off x="639670" y="3422988"/>
            <a:ext cx="2198004" cy="288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2837674" y="4900280"/>
            <a:ext cx="1531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rotator mixer</a:t>
            </a:r>
            <a:endParaRPr lang="en-GB" b="1" i="1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bath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4" name="Rechthoek 13"/>
          <p:cNvSpPr/>
          <p:nvPr/>
        </p:nvSpPr>
        <p:spPr>
          <a:xfrm>
            <a:off x="2255617" y="1487071"/>
            <a:ext cx="9475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water bath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container filled with heated water. </a:t>
            </a:r>
            <a:endParaRPr lang="en-GB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used </a:t>
            </a:r>
            <a:r>
              <a:rPr lang="en-GB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 incubate samples in water at a constant temperature over a long period of time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users can set the bath to </a:t>
            </a: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desired 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temperature, up to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99.9 °C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hthoek 3"/>
          <p:cNvSpPr/>
          <p:nvPr/>
        </p:nvSpPr>
        <p:spPr>
          <a:xfrm>
            <a:off x="476250" y="2884628"/>
            <a:ext cx="7076017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 is used for: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warming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of reagents, </a:t>
            </a:r>
            <a:endParaRPr lang="en-GB" dirty="0" smtClean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melting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of substrates or </a:t>
            </a:r>
            <a:endParaRPr lang="en-GB" dirty="0" smtClean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incubation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of cell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cultures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enable certain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chemical reactions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to occur at high temperature. </a:t>
            </a:r>
            <a:endParaRPr lang="en-GB" dirty="0" smtClean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bath is a preferred heat source for heating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flammable chemicals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instead of an open flame to prevent ignition. </a:t>
            </a:r>
          </a:p>
        </p:txBody>
      </p:sp>
      <p:sp>
        <p:nvSpPr>
          <p:cNvPr id="8" name="Rechthoek 7"/>
          <p:cNvSpPr/>
          <p:nvPr/>
        </p:nvSpPr>
        <p:spPr>
          <a:xfrm>
            <a:off x="476250" y="5386177"/>
            <a:ext cx="6425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temperatures above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100 °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 are required,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alternative methods such as oil bath, silicone bath or sand bath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be used</a:t>
            </a:r>
            <a:endParaRPr lang="en-GB" dirty="0"/>
          </a:p>
        </p:txBody>
      </p:sp>
      <p:sp>
        <p:nvSpPr>
          <p:cNvPr id="9" name="Rechthoek 8"/>
          <p:cNvSpPr/>
          <p:nvPr/>
        </p:nvSpPr>
        <p:spPr>
          <a:xfrm>
            <a:off x="9350928" y="5848269"/>
            <a:ext cx="118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latin typeface="+mj-lt"/>
              </a:rPr>
              <a:t>water </a:t>
            </a:r>
            <a:r>
              <a:rPr lang="en-GB" b="1" i="1" dirty="0">
                <a:latin typeface="+mj-lt"/>
              </a:rPr>
              <a:t>bath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637" y="3349929"/>
            <a:ext cx="3331119" cy="2498340"/>
          </a:xfrm>
          <a:prstGeom prst="rect">
            <a:avLst/>
          </a:prstGeom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9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bath: precautions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Rechthoek 3"/>
          <p:cNvSpPr/>
          <p:nvPr/>
        </p:nvSpPr>
        <p:spPr>
          <a:xfrm>
            <a:off x="1524607" y="2192150"/>
            <a:ext cx="8415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not heat a bath fluid above its flash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point.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level should be regularly monitored, and filled with </a:t>
            </a:r>
            <a:r>
              <a:rPr lang="en-GB" sz="2000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distilled water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only.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is required to prevent salts from depositing on the heater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Disinfectants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can be added to prevent growth of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organisms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Raise the temperature to </a:t>
            </a:r>
            <a:r>
              <a:rPr lang="en-GB" sz="2000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90 °C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lang="en-GB" sz="2000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once </a:t>
            </a:r>
            <a:r>
              <a:rPr lang="en-GB" sz="2000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 week for half an hour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for the purpose of </a:t>
            </a:r>
            <a:r>
              <a:rPr lang="en-GB" sz="2000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decontamination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cover is closed to prevent evaporation and to help reaching high temperatures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Set up on a steady surface away from flammable materials</a:t>
            </a:r>
            <a:r>
              <a:rPr lang="en-GB" sz="2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8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 of water </a:t>
            </a:r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bath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7" y="1993910"/>
            <a:ext cx="4468283" cy="335121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412130" y="1648479"/>
            <a:ext cx="58532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Circulating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water baths </a:t>
            </a:r>
            <a:endParaRPr lang="en-GB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ideal for applications when temperature uniformity and consistency are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critical.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Water is thoroughly circulated throughout the bath resulting in a more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uniform temperature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en-GB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Non-Circulating Water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Baths</a:t>
            </a:r>
            <a:endParaRPr lang="en-GB" b="1" dirty="0">
              <a:solidFill>
                <a:srgbClr val="7030A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This type of water bath relies primarily on convection instead of water being uniformly heated. Therefore, it is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less accurate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 terms of temperature control. </a:t>
            </a:r>
          </a:p>
          <a:p>
            <a:pPr lvl="0"/>
            <a:endParaRPr lang="en-GB" dirty="0" smtClean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Shaking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Baths</a:t>
            </a:r>
            <a:endParaRPr lang="en-GB" b="1" dirty="0">
              <a:solidFill>
                <a:srgbClr val="7030A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dirty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This type of water bath has extra control for shaking, which moves liquids around. This shaking feature can be turned on or off. In microbiological practices, constant shaking allows liquid-grown cell cultures grown to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constantly mix with the air.</a:t>
            </a:r>
          </a:p>
        </p:txBody>
      </p:sp>
      <p:sp>
        <p:nvSpPr>
          <p:cNvPr id="9" name="Rechthoek 8"/>
          <p:cNvSpPr/>
          <p:nvPr/>
        </p:nvSpPr>
        <p:spPr>
          <a:xfrm>
            <a:off x="8284575" y="5400387"/>
            <a:ext cx="197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latin typeface="+mj-lt"/>
              </a:rPr>
              <a:t>shaking </a:t>
            </a:r>
            <a:r>
              <a:rPr lang="en-GB" b="1" i="1" dirty="0">
                <a:latin typeface="+mj-lt"/>
              </a:rPr>
              <a:t>water bath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0391119" y="5895796"/>
            <a:ext cx="1019831" cy="36933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-GB" b="1" i="1" dirty="0" smtClean="0">
                <a:latin typeface="+mj-lt"/>
              </a:rPr>
              <a:t>see video</a:t>
            </a:r>
            <a:endParaRPr lang="en-GB" b="1" i="1" dirty="0">
              <a:latin typeface="+mj-lt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Dry Block Heater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4" name="Rechthoek 13"/>
          <p:cNvSpPr/>
          <p:nvPr/>
        </p:nvSpPr>
        <p:spPr>
          <a:xfrm>
            <a:off x="412130" y="2192150"/>
            <a:ext cx="67729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(warming or dry) block heater is a device to </a:t>
            </a:r>
            <a:r>
              <a:rPr lang="en-GB" b="1" dirty="0" smtClean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heat up laboratory test tubes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to a user defined temperature. </a:t>
            </a:r>
          </a:p>
          <a:p>
            <a:endParaRPr lang="en-GB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different models with warming e.g. up to 100, 130 or 200 </a:t>
            </a:r>
            <a:r>
              <a:rPr lang="en-GB" baseline="30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internal temperature sensor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accuracy may be 0.1 – 1.0 </a:t>
            </a:r>
            <a:r>
              <a:rPr lang="en-GB" baseline="30000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GB" dirty="0">
              <a:solidFill>
                <a:srgbClr val="000000"/>
              </a:solidFill>
              <a:latin typeface="Calibri Light" panose="020F03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timer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with overheat protection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mostly made from aluminum or steel block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different models accommodate different numbers of test tubes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99" y="2092621"/>
            <a:ext cx="4231216" cy="2961851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 flipV="1">
            <a:off x="476249" y="1256812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4975224" y="2034960"/>
            <a:ext cx="2241551" cy="1473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US" sz="8800" b="1" dirty="0">
                <a:solidFill>
                  <a:srgbClr val="00597C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en-GB" sz="8800" b="1" spc="-50" dirty="0">
              <a:solidFill>
                <a:srgbClr val="00597C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26732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creation of this presentation was supported by a grant from THET: </a:t>
            </a:r>
          </a:p>
          <a:p>
            <a:pPr algn="ctr"/>
            <a:r>
              <a:rPr lang="en-US" dirty="0" smtClean="0"/>
              <a:t>see  </a:t>
            </a:r>
            <a:r>
              <a:rPr lang="en-US" dirty="0">
                <a:hlinkClick r:id="rId2"/>
              </a:rPr>
              <a:t>https://www.thet.org/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35" y="5024011"/>
            <a:ext cx="2555330" cy="10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6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833" y="3815590"/>
            <a:ext cx="3754982" cy="2511813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 Lab </a:t>
            </a:r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‘Instruments’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General Lab Instruments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80" y="1398937"/>
            <a:ext cx="3389403" cy="26156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467" y="1363637"/>
            <a:ext cx="4007311" cy="243301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5892" y="1363637"/>
            <a:ext cx="3442015" cy="236938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213" y="4191948"/>
            <a:ext cx="4193910" cy="21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9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50" y="366837"/>
            <a:ext cx="10058400" cy="774700"/>
          </a:xfrm>
        </p:spPr>
        <p:txBody>
          <a:bodyPr>
            <a:normAutofit/>
          </a:bodyPr>
          <a:lstStyle/>
          <a:p>
            <a:pPr lvl="0"/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 Lab ‘Equipment’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76250" y="1257300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0" y="651326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3" name="Tekstvak 2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4" name="Rechthoek 3"/>
          <p:cNvSpPr/>
          <p:nvPr/>
        </p:nvSpPr>
        <p:spPr>
          <a:xfrm>
            <a:off x="476250" y="1514074"/>
            <a:ext cx="57044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Previously discussed standard lab equipment: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(analytical) balances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water distiller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refrigerators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73" y="1462289"/>
            <a:ext cx="1732545" cy="146760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779" y="1652978"/>
            <a:ext cx="3605512" cy="25271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4" b="22358"/>
          <a:stretch/>
        </p:blipFill>
        <p:spPr>
          <a:xfrm>
            <a:off x="585250" y="3068218"/>
            <a:ext cx="5136693" cy="1512215"/>
          </a:xfrm>
          <a:prstGeom prst="rect">
            <a:avLst/>
          </a:prstGeom>
        </p:spPr>
      </p:pic>
      <p:grpSp>
        <p:nvGrpSpPr>
          <p:cNvPr id="13" name="Groep 12"/>
          <p:cNvGrpSpPr/>
          <p:nvPr/>
        </p:nvGrpSpPr>
        <p:grpSpPr>
          <a:xfrm>
            <a:off x="2966909" y="4871226"/>
            <a:ext cx="7000253" cy="1200329"/>
            <a:chOff x="2844989" y="4970159"/>
            <a:chExt cx="7000253" cy="1200329"/>
          </a:xfrm>
        </p:grpSpPr>
        <p:sp>
          <p:nvSpPr>
            <p:cNvPr id="9" name="Rechthoek 8"/>
            <p:cNvSpPr/>
            <p:nvPr/>
          </p:nvSpPr>
          <p:spPr>
            <a:xfrm>
              <a:off x="7124491" y="5469969"/>
              <a:ext cx="27207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000000"/>
                  </a:solidFill>
                  <a:latin typeface="Calibri Light" panose="020F0302020204030204"/>
                </a:rPr>
                <a:t>water baths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000000"/>
                  </a:solidFill>
                  <a:latin typeface="Calibri Light" panose="020F0302020204030204"/>
                </a:rPr>
                <a:t>block heaters</a:t>
              </a:r>
              <a:endParaRPr lang="en-GB" dirty="0"/>
            </a:p>
          </p:txBody>
        </p:sp>
        <p:sp>
          <p:nvSpPr>
            <p:cNvPr id="8" name="Rechthoek 7"/>
            <p:cNvSpPr/>
            <p:nvPr/>
          </p:nvSpPr>
          <p:spPr>
            <a:xfrm>
              <a:off x="2844989" y="4970159"/>
              <a:ext cx="39302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>
                  <a:solidFill>
                    <a:srgbClr val="000000"/>
                  </a:solidFill>
                  <a:latin typeface="Calibri Light" panose="020F0302020204030204"/>
                </a:rPr>
                <a:t>In these Lab lectures we will deal with: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0000"/>
                  </a:solidFill>
                  <a:latin typeface="Calibri Light" panose="020F0302020204030204"/>
                </a:rPr>
                <a:t>microscopes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000000"/>
                  </a:solidFill>
                  <a:latin typeface="Calibri Light" panose="020F0302020204030204"/>
                </a:rPr>
                <a:t>centrifuges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000000"/>
                  </a:solidFill>
                  <a:latin typeface="Calibri Light" panose="020F0302020204030204"/>
                </a:rPr>
                <a:t>incubators</a:t>
              </a:r>
              <a:endParaRPr lang="en-GB" dirty="0">
                <a:solidFill>
                  <a:srgbClr val="000000"/>
                </a:solidFill>
                <a:latin typeface="Calibri Light" panose="020F0302020204030204"/>
              </a:endParaRP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5271219" y="5469969"/>
              <a:ext cx="27406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0000"/>
                  </a:solidFill>
                  <a:latin typeface="Calibri Light" panose="020F0302020204030204"/>
                </a:rPr>
                <a:t>mixers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00000"/>
                  </a:solidFill>
                  <a:latin typeface="Calibri Light" panose="020F0302020204030204"/>
                </a:rPr>
                <a:t>rollers</a:t>
              </a:r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67704" y="476264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Microscope: Use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General Lab Instruments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0" name="Rechthoek 9"/>
          <p:cNvSpPr/>
          <p:nvPr/>
        </p:nvSpPr>
        <p:spPr>
          <a:xfrm>
            <a:off x="412129" y="1442200"/>
            <a:ext cx="10990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The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optical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(or ‘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light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’)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microscope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 is a precision instrument with uses visible light and a system of lenses to magnify images of small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tissue samples – up to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1000x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 magnification - so that these can be studied in detail. 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467703" y="2431459"/>
            <a:ext cx="7376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The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microscope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is an important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diagnostic aid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in healthcare. It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is used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to examine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body fluids, body tissues, and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faeces throughout the clinical lab: 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518506" y="3395269"/>
            <a:ext cx="76380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In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hematology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, microscopic analysis of blood cells helps diagnose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blood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disorders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, as well as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infections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allergies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. </a:t>
            </a:r>
            <a:endParaRPr lang="en-GB" dirty="0" smtClean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In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histology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, microscopic examinations can detect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abnormal changes in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tissues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to differentiate benign, inflammatory, precancerous, or malignant conditions. </a:t>
            </a:r>
            <a:endParaRPr lang="en-GB" dirty="0" smtClean="0">
              <a:solidFill>
                <a:srgbClr val="000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+mj-lt"/>
              </a:rPr>
              <a:t>In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biochemistry</a:t>
            </a:r>
            <a:r>
              <a:rPr lang="en-GB" dirty="0" smtClean="0">
                <a:solidFill>
                  <a:srgbClr val="000000"/>
                </a:solidFill>
                <a:latin typeface="+mj-lt"/>
              </a:rPr>
              <a:t>, microscopic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examination of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urinary sediment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is extremely valuable in laboratory evaluation of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kidney function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; </a:t>
            </a:r>
            <a:endParaRPr lang="en-GB" dirty="0">
              <a:latin typeface="+mj-lt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187" y="2200189"/>
            <a:ext cx="1861988" cy="1250192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456" y="3661051"/>
            <a:ext cx="1847719" cy="1209815"/>
          </a:xfrm>
          <a:prstGeom prst="rect">
            <a:avLst/>
          </a:prstGeom>
        </p:spPr>
      </p:pic>
      <p:sp>
        <p:nvSpPr>
          <p:cNvPr id="22" name="PIJL-RECHTS 21"/>
          <p:cNvSpPr/>
          <p:nvPr/>
        </p:nvSpPr>
        <p:spPr>
          <a:xfrm rot="20396744">
            <a:off x="7785312" y="3335787"/>
            <a:ext cx="1192385" cy="22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JL-RECHTS 22"/>
          <p:cNvSpPr/>
          <p:nvPr/>
        </p:nvSpPr>
        <p:spPr>
          <a:xfrm>
            <a:off x="8227682" y="4188797"/>
            <a:ext cx="813073" cy="22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PIJL-RECHTS 23"/>
          <p:cNvSpPr/>
          <p:nvPr/>
        </p:nvSpPr>
        <p:spPr>
          <a:xfrm rot="1109598">
            <a:off x="7843856" y="4966275"/>
            <a:ext cx="1192385" cy="22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11"/>
          <a:stretch/>
        </p:blipFill>
        <p:spPr>
          <a:xfrm>
            <a:off x="9379456" y="5081536"/>
            <a:ext cx="1868016" cy="1191187"/>
          </a:xfrm>
          <a:prstGeom prst="rect">
            <a:avLst/>
          </a:prstGeom>
        </p:spPr>
      </p:pic>
      <p:sp>
        <p:nvSpPr>
          <p:cNvPr id="26" name="Rechthoek 25"/>
          <p:cNvSpPr/>
          <p:nvPr/>
        </p:nvSpPr>
        <p:spPr>
          <a:xfrm>
            <a:off x="467703" y="5409055"/>
            <a:ext cx="820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In order to increase visibility of details,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‘staining’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or ‘colouring’ techniques (adding specific staining materials) are usually applied to the tissue samples before viewing. 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39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Microscope: models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13" name="Rechthoek 12"/>
          <p:cNvSpPr/>
          <p:nvPr/>
        </p:nvSpPr>
        <p:spPr>
          <a:xfrm>
            <a:off x="383036" y="1436256"/>
            <a:ext cx="55520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A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binocular microscope </a:t>
            </a:r>
            <a:r>
              <a:rPr lang="en-GB" dirty="0">
                <a:latin typeface="+mj-lt"/>
              </a:rPr>
              <a:t>refers to any microscope with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two eyepieces</a:t>
            </a:r>
            <a:r>
              <a:rPr lang="en-GB" dirty="0">
                <a:latin typeface="+mj-lt"/>
              </a:rPr>
              <a:t>. </a:t>
            </a:r>
            <a:r>
              <a:rPr lang="en-GB" dirty="0" smtClean="0">
                <a:latin typeface="+mj-lt"/>
              </a:rPr>
              <a:t>High </a:t>
            </a:r>
            <a:r>
              <a:rPr lang="en-GB" dirty="0">
                <a:latin typeface="+mj-lt"/>
              </a:rPr>
              <a:t>power microscopes typically have two eyepieces which view images through a </a:t>
            </a:r>
            <a:r>
              <a:rPr lang="en-GB" b="1" dirty="0">
                <a:solidFill>
                  <a:srgbClr val="7030A0"/>
                </a:solidFill>
                <a:latin typeface="+mj-lt"/>
              </a:rPr>
              <a:t>single high-power objective lens</a:t>
            </a:r>
            <a:r>
              <a:rPr lang="en-GB" dirty="0">
                <a:latin typeface="+mj-lt"/>
              </a:rPr>
              <a:t>. The image presented to each eye is </a:t>
            </a:r>
            <a:r>
              <a:rPr lang="en-GB" dirty="0" smtClean="0">
                <a:latin typeface="+mj-lt"/>
              </a:rPr>
              <a:t>exactly the same: a flat, 2-dimensional </a:t>
            </a:r>
            <a:r>
              <a:rPr lang="en-GB" dirty="0">
                <a:latin typeface="+mj-lt"/>
              </a:rPr>
              <a:t>'mono' image. 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10" y="2992849"/>
            <a:ext cx="2589873" cy="3234183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223" y="2683588"/>
            <a:ext cx="3308650" cy="3308650"/>
          </a:xfrm>
          <a:prstGeom prst="rect">
            <a:avLst/>
          </a:prstGeom>
        </p:spPr>
      </p:pic>
      <p:sp>
        <p:nvSpPr>
          <p:cNvPr id="34" name="Rechthoek 33"/>
          <p:cNvSpPr/>
          <p:nvPr/>
        </p:nvSpPr>
        <p:spPr>
          <a:xfrm>
            <a:off x="6618603" y="1457812"/>
            <a:ext cx="4679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+mj-lt"/>
              </a:rPr>
              <a:t>Monocular microscopes </a:t>
            </a:r>
            <a:r>
              <a:rPr lang="en-GB" dirty="0">
                <a:latin typeface="+mj-lt"/>
              </a:rPr>
              <a:t>have a single eyepiece (ocular</a:t>
            </a:r>
            <a:r>
              <a:rPr lang="en-GB" dirty="0" smtClean="0">
                <a:latin typeface="+mj-lt"/>
              </a:rPr>
              <a:t>), showing a mono-image to one eye only. 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54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Stereo Microscope</a:t>
            </a:r>
            <a:endParaRPr lang="en-GB" sz="40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23" name="Rechthoek 22"/>
          <p:cNvSpPr/>
          <p:nvPr/>
        </p:nvSpPr>
        <p:spPr>
          <a:xfrm>
            <a:off x="476351" y="2789639"/>
            <a:ext cx="6702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+mj-lt"/>
              </a:rPr>
              <a:t>The </a:t>
            </a:r>
            <a:r>
              <a:rPr lang="en-GB" dirty="0">
                <a:latin typeface="+mj-lt"/>
              </a:rPr>
              <a:t>stereo microscope is often used to study the surfaces of solid specimens or to carry out close work such as </a:t>
            </a:r>
            <a:r>
              <a:rPr lang="en-GB" dirty="0" smtClean="0">
                <a:latin typeface="+mj-lt"/>
              </a:rPr>
              <a:t>dissection and </a:t>
            </a:r>
            <a:r>
              <a:rPr lang="en-GB" b="1" dirty="0" smtClean="0">
                <a:solidFill>
                  <a:srgbClr val="7030A0"/>
                </a:solidFill>
                <a:latin typeface="+mj-lt"/>
              </a:rPr>
              <a:t>micro-surgery</a:t>
            </a:r>
            <a:r>
              <a:rPr lang="en-GB" dirty="0" smtClean="0">
                <a:latin typeface="+mj-lt"/>
              </a:rPr>
              <a:t> (see ‘Operating Microscope’ in Medical Instrumentation I. </a:t>
            </a:r>
            <a:endParaRPr lang="en-GB" dirty="0">
              <a:latin typeface="+mj-lt"/>
            </a:endParaRPr>
          </a:p>
        </p:txBody>
      </p:sp>
      <p:pic>
        <p:nvPicPr>
          <p:cNvPr id="1036" name="Picture 12" descr="http://www.microscope.com/media/catalog/product/cache/2/image/9df78eab33525d08d6e5fb8d27136e95/o/m/omano_om4413_dual-power_stereo_microsco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08" y="2636585"/>
            <a:ext cx="3491841" cy="34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412130" y="1386759"/>
            <a:ext cx="10845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stereo microscope 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or dissecting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microscope is designed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for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low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magnification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,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typically using light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reflected from the surface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of an object rather than transmitted through it. The instrument uses two separate optical paths with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two objectives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and eyepieces to provide slightly different viewing angles to the left and right eyes. This arrangement produces a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three-dimensional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(stereo) visualization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of the sample being examined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.  </a:t>
            </a:r>
            <a:endParaRPr lang="en-GB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28" y="3807955"/>
            <a:ext cx="4194028" cy="241504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853905" y="5764808"/>
            <a:ext cx="187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>
                <a:latin typeface="+mj-lt"/>
              </a:rPr>
              <a:t>stereo microscope 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624950" y="5756622"/>
            <a:ext cx="2202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smtClean="0">
                <a:latin typeface="+mj-lt"/>
              </a:rPr>
              <a:t>operating </a:t>
            </a:r>
            <a:r>
              <a:rPr lang="en-GB" b="1" i="1" dirty="0">
                <a:latin typeface="+mj-lt"/>
              </a:rPr>
              <a:t>microscope </a:t>
            </a:r>
          </a:p>
        </p:txBody>
      </p:sp>
    </p:spTree>
    <p:extLst>
      <p:ext uri="{BB962C8B-B14F-4D97-AF65-F5344CB8AC3E}">
        <p14:creationId xmlns:p14="http://schemas.microsoft.com/office/powerpoint/2010/main" val="96812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882" y="2559456"/>
            <a:ext cx="2981684" cy="3717885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0" y="6504798"/>
            <a:ext cx="121801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 </a:t>
            </a:r>
            <a:endParaRPr lang="en-GB" sz="120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76249" y="440796"/>
            <a:ext cx="9091084" cy="673629"/>
          </a:xfrm>
        </p:spPr>
        <p:txBody>
          <a:bodyPr>
            <a:normAutofit/>
          </a:bodyPr>
          <a:lstStyle/>
          <a:p>
            <a:r>
              <a:rPr lang="en-GB" sz="4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Microscope: models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8255001" y="6443133"/>
            <a:ext cx="3925146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b="1" kern="0" dirty="0">
              <a:solidFill>
                <a:srgbClr val="2E74B5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35104" y="64580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</a:t>
            </a:r>
            <a:endParaRPr lang="en-US" dirty="0"/>
          </a:p>
        </p:txBody>
      </p:sp>
      <p:sp>
        <p:nvSpPr>
          <p:cNvPr id="9" name="Rechthoek 8"/>
          <p:cNvSpPr/>
          <p:nvPr/>
        </p:nvSpPr>
        <p:spPr>
          <a:xfrm>
            <a:off x="4574423" y="1403212"/>
            <a:ext cx="3791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simple ‘microscope’ uses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only one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lens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for </a:t>
            </a:r>
            <a:r>
              <a:rPr lang="en-GB" dirty="0" smtClean="0">
                <a:solidFill>
                  <a:srgbClr val="000000"/>
                </a:solidFill>
                <a:latin typeface="Calibri Light" panose="020F0302020204030204"/>
              </a:rPr>
              <a:t>magnification. It is found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in simple magnification devices, such as the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magnifying glass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, and the loupe.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190" y="1492246"/>
            <a:ext cx="1590652" cy="103637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77" y="2050126"/>
            <a:ext cx="2483263" cy="3999758"/>
          </a:xfrm>
          <a:prstGeom prst="rect">
            <a:avLst/>
          </a:prstGeom>
        </p:spPr>
      </p:pic>
      <p:pic>
        <p:nvPicPr>
          <p:cNvPr id="1026" name="Picture 2" descr="http://pngimg.com/upload/small/loupe_PNG100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4884" y="1403212"/>
            <a:ext cx="1450209" cy="11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hoek 18"/>
          <p:cNvSpPr/>
          <p:nvPr/>
        </p:nvSpPr>
        <p:spPr>
          <a:xfrm>
            <a:off x="4130070" y="5104239"/>
            <a:ext cx="5039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An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electron microscope 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uses a beam of accelerated electrons as a source of illumination. It can achieve magnifications of up to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10,000,000x</a:t>
            </a:r>
            <a:r>
              <a:rPr lang="en-GB" dirty="0">
                <a:solidFill>
                  <a:srgbClr val="000000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21" name="Rechthoek 20"/>
          <p:cNvSpPr/>
          <p:nvPr/>
        </p:nvSpPr>
        <p:spPr>
          <a:xfrm>
            <a:off x="2910193" y="3826813"/>
            <a:ext cx="2017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  <a:latin typeface="+mj-lt"/>
              </a:rPr>
              <a:t>Digital microscope </a:t>
            </a:r>
          </a:p>
          <a:p>
            <a:pPr algn="ctr"/>
            <a:r>
              <a:rPr lang="en-GB" dirty="0" smtClean="0">
                <a:latin typeface="+mj-lt"/>
              </a:rPr>
              <a:t>with </a:t>
            </a:r>
            <a:r>
              <a:rPr lang="en-GB" dirty="0">
                <a:latin typeface="+mj-lt"/>
              </a:rPr>
              <a:t>a </a:t>
            </a:r>
            <a:r>
              <a:rPr lang="en-GB" dirty="0" smtClean="0">
                <a:latin typeface="+mj-lt"/>
              </a:rPr>
              <a:t>display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1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/>
          <p:nvPr/>
        </p:nvCxnSpPr>
        <p:spPr>
          <a:xfrm flipV="1">
            <a:off x="467704" y="1265846"/>
            <a:ext cx="10934700" cy="1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 txBox="1">
            <a:spLocks/>
          </p:cNvSpPr>
          <p:nvPr/>
        </p:nvSpPr>
        <p:spPr>
          <a:xfrm>
            <a:off x="476249" y="366837"/>
            <a:ext cx="11495618" cy="774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en-GB" sz="4400" b="1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Microscope: Magnification </a:t>
            </a:r>
            <a:endParaRPr lang="en-GB" sz="4400" b="1" kern="0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0" y="6505336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dr. Chris R. Mol, BME, NORTEC, 2016</a:t>
            </a:r>
            <a:endParaRPr lang="en-GB" sz="1200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576733" y="6460070"/>
            <a:ext cx="3615267" cy="35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Lab Instruments</a:t>
            </a:r>
            <a:endParaRPr lang="en-GB" sz="2000" kern="0" dirty="0" smtClean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054" y="2246315"/>
            <a:ext cx="5912472" cy="297139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67704" y="2531684"/>
            <a:ext cx="5242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The optical microscope magnifies an object in two steps.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 The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objective lens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produces a magnified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, real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image of the object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and the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eye piece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projects this image into the observer’s eye. </a:t>
            </a:r>
            <a:endParaRPr lang="en-GB" dirty="0">
              <a:solidFill>
                <a:srgbClr val="444444"/>
              </a:solidFill>
              <a:latin typeface="Calibri Light" panose="020F0302020204030204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719290" y="4920472"/>
            <a:ext cx="4525333" cy="984885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For a microscope, M is calculated as                 </a:t>
            </a:r>
          </a:p>
          <a:p>
            <a:pPr algn="ctr"/>
            <a:endParaRPr lang="en-GB" sz="600" b="1" dirty="0" smtClean="0">
              <a:solidFill>
                <a:srgbClr val="444444"/>
              </a:solidFill>
              <a:latin typeface="Calibri Light" panose="020F0302020204030204"/>
            </a:endParaRPr>
          </a:p>
          <a:p>
            <a:pPr algn="ctr"/>
            <a:endParaRPr lang="en-GB" sz="600" b="1" dirty="0">
              <a:solidFill>
                <a:srgbClr val="444444"/>
              </a:solidFill>
              <a:latin typeface="Calibri Light" panose="020F0302020204030204"/>
            </a:endParaRPr>
          </a:p>
          <a:p>
            <a:pPr algn="ctr"/>
            <a:r>
              <a:rPr lang="en-GB" sz="2000" b="1" dirty="0" smtClean="0">
                <a:solidFill>
                  <a:srgbClr val="444444"/>
                </a:solidFill>
                <a:latin typeface="Calibri Light" panose="020F0302020204030204"/>
              </a:rPr>
              <a:t>M </a:t>
            </a:r>
            <a:r>
              <a:rPr lang="en-GB" sz="2800" b="1" baseline="-25000" dirty="0" smtClean="0">
                <a:solidFill>
                  <a:srgbClr val="444444"/>
                </a:solidFill>
                <a:latin typeface="Calibri Light" panose="020F0302020204030204"/>
              </a:rPr>
              <a:t>microscope</a:t>
            </a:r>
            <a:r>
              <a:rPr lang="en-GB" sz="2000" b="1" dirty="0" smtClean="0">
                <a:solidFill>
                  <a:srgbClr val="444444"/>
                </a:solidFill>
                <a:latin typeface="Calibri Light" panose="020F0302020204030204"/>
              </a:rPr>
              <a:t> = M </a:t>
            </a:r>
            <a:r>
              <a:rPr lang="en-GB" sz="2800" b="1" baseline="-25000" dirty="0" smtClean="0">
                <a:solidFill>
                  <a:srgbClr val="444444"/>
                </a:solidFill>
                <a:latin typeface="Calibri Light" panose="020F0302020204030204"/>
              </a:rPr>
              <a:t>objective</a:t>
            </a:r>
            <a:r>
              <a:rPr lang="en-GB" sz="2000" b="1" baseline="-25000" dirty="0" smtClean="0">
                <a:solidFill>
                  <a:srgbClr val="444444"/>
                </a:solidFill>
                <a:latin typeface="Calibri Light" panose="020F0302020204030204"/>
              </a:rPr>
              <a:t>  </a:t>
            </a:r>
            <a:r>
              <a:rPr lang="en-GB" sz="2000" b="1" dirty="0" smtClean="0">
                <a:solidFill>
                  <a:srgbClr val="444444"/>
                </a:solidFill>
                <a:latin typeface="Calibri Light" panose="020F0302020204030204"/>
              </a:rPr>
              <a:t>x  M </a:t>
            </a:r>
            <a:r>
              <a:rPr lang="en-GB" sz="2800" b="1" baseline="-25000" dirty="0" smtClean="0">
                <a:solidFill>
                  <a:srgbClr val="444444"/>
                </a:solidFill>
                <a:latin typeface="Calibri Light" panose="020F0302020204030204"/>
              </a:rPr>
              <a:t>eyepiece</a:t>
            </a:r>
          </a:p>
          <a:p>
            <a:pPr algn="ctr"/>
            <a:endParaRPr lang="en-US" sz="1100" b="1" baseline="-25000" dirty="0">
              <a:latin typeface="+mj-lt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476249" y="3914860"/>
            <a:ext cx="5653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The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magnification (M)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is determined by the strength of eye piece and the objective lens, which is usually written on it. </a:t>
            </a:r>
            <a:endParaRPr lang="en-GB" dirty="0">
              <a:solidFill>
                <a:srgbClr val="444444"/>
              </a:solidFill>
              <a:latin typeface="Calibri Light" panose="020F0302020204030204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467704" y="1408939"/>
            <a:ext cx="11041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Optical magnification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 is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the process to enlarge something in appearance. The degree of magnification is given by the </a:t>
            </a:r>
            <a:r>
              <a:rPr lang="en-GB" b="1" dirty="0" smtClean="0">
                <a:solidFill>
                  <a:srgbClr val="7030A0"/>
                </a:solidFill>
                <a:latin typeface="Calibri Light" panose="020F0302020204030204"/>
              </a:rPr>
              <a:t>magnification factor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.  Optical 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magnification is the ratio between the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apparent size 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of an object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(‘its 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size in an </a:t>
            </a:r>
            <a:r>
              <a:rPr lang="en-GB" dirty="0" smtClean="0">
                <a:solidFill>
                  <a:srgbClr val="444444"/>
                </a:solidFill>
                <a:latin typeface="Calibri Light" panose="020F0302020204030204"/>
              </a:rPr>
              <a:t>image’) 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and its </a:t>
            </a:r>
            <a:r>
              <a:rPr lang="en-GB" b="1" dirty="0">
                <a:solidFill>
                  <a:srgbClr val="7030A0"/>
                </a:solidFill>
                <a:latin typeface="Calibri Light" panose="020F0302020204030204"/>
              </a:rPr>
              <a:t>true size</a:t>
            </a:r>
            <a:r>
              <a:rPr lang="en-GB" dirty="0">
                <a:solidFill>
                  <a:srgbClr val="444444"/>
                </a:solidFill>
                <a:latin typeface="Calibri Light" panose="020F0302020204030204"/>
              </a:rPr>
              <a:t>, and thus it is a dimensionless number.</a:t>
            </a:r>
          </a:p>
        </p:txBody>
      </p:sp>
    </p:spTree>
    <p:extLst>
      <p:ext uri="{BB962C8B-B14F-4D97-AF65-F5344CB8AC3E}">
        <p14:creationId xmlns:p14="http://schemas.microsoft.com/office/powerpoint/2010/main" val="24948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3385</TotalTime>
  <Words>2780</Words>
  <Application>Microsoft Office PowerPoint</Application>
  <PresentationFormat>Widescreen</PresentationFormat>
  <Paragraphs>268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Times New Roman</vt:lpstr>
      <vt:lpstr>Terugblik</vt:lpstr>
      <vt:lpstr>General Lab Instruments</vt:lpstr>
      <vt:lpstr>Standard Lab ‘Instruments’</vt:lpstr>
      <vt:lpstr>Standard Lab ‘Instruments’</vt:lpstr>
      <vt:lpstr>Standard Lab ‘Equipment’</vt:lpstr>
      <vt:lpstr>Microscope: Use</vt:lpstr>
      <vt:lpstr>Microscope: models</vt:lpstr>
      <vt:lpstr>Stereo Microscope</vt:lpstr>
      <vt:lpstr>Microscope: models</vt:lpstr>
      <vt:lpstr>PowerPoint Presentation</vt:lpstr>
      <vt:lpstr>PowerPoint Presentation</vt:lpstr>
      <vt:lpstr>PowerPoint Presentation</vt:lpstr>
      <vt:lpstr>PowerPoint Presentation</vt:lpstr>
      <vt:lpstr>Laboratory centrifuges: principle and use</vt:lpstr>
      <vt:lpstr>Centrifuge Models</vt:lpstr>
      <vt:lpstr>Centrifuges:  Components</vt:lpstr>
      <vt:lpstr>Centrifuges:  Control unit</vt:lpstr>
      <vt:lpstr>Centrifuges:  Preventive Maintenance</vt:lpstr>
      <vt:lpstr>Incubators (‘brood stoves’) </vt:lpstr>
      <vt:lpstr>Incubator Components</vt:lpstr>
      <vt:lpstr>Vortex Mixer</vt:lpstr>
      <vt:lpstr>Roller (mixer)</vt:lpstr>
      <vt:lpstr>Water bath</vt:lpstr>
      <vt:lpstr>Water bath: precautions</vt:lpstr>
      <vt:lpstr>Types of water bath</vt:lpstr>
      <vt:lpstr>Dry Block Heater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 Mol</dc:creator>
  <cp:lastModifiedBy>Chris Mol</cp:lastModifiedBy>
  <cp:revision>313</cp:revision>
  <dcterms:created xsi:type="dcterms:W3CDTF">2014-11-03T16:21:19Z</dcterms:created>
  <dcterms:modified xsi:type="dcterms:W3CDTF">2020-03-18T14:30:28Z</dcterms:modified>
</cp:coreProperties>
</file>